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91" autoAdjust="0"/>
    <p:restoredTop sz="94660"/>
  </p:normalViewPr>
  <p:slideViewPr>
    <p:cSldViewPr snapToGrid="0">
      <p:cViewPr varScale="1">
        <p:scale>
          <a:sx n="78" d="100"/>
          <a:sy n="78" d="100"/>
        </p:scale>
        <p:origin x="57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4/23/2024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4/23/2024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4/23/2024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4/23/2024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4/23/2024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4/23/2024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4/23/2024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4/23/2024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4/23/2024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4/23/2024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4/23/2024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4/23/2024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 L.BALAMURUGAN</a:t>
            </a:r>
          </a:p>
          <a:p>
            <a:r>
              <a:rPr lang="en-US" sz="2000" b="1" dirty="0">
                <a:solidFill>
                  <a:schemeClr val="accent1">
                    <a:lumMod val="75000"/>
                  </a:schemeClr>
                </a:solidFill>
                <a:latin typeface="Arial"/>
                <a:cs typeface="Arial"/>
              </a:rPr>
              <a:t>NM ID : au810021102304</a:t>
            </a:r>
          </a:p>
          <a:p>
            <a:r>
              <a:rPr lang="en-US" sz="2000" b="1" dirty="0">
                <a:solidFill>
                  <a:schemeClr val="accent1">
                    <a:lumMod val="75000"/>
                  </a:schemeClr>
                </a:solidFill>
                <a:latin typeface="Arial"/>
                <a:cs typeface="Arial"/>
              </a:rPr>
              <a:t>College Name : </a:t>
            </a:r>
            <a:r>
              <a:rPr lang="en-IN" sz="2000" b="1" dirty="0">
                <a:solidFill>
                  <a:schemeClr val="accent1">
                    <a:lumMod val="75000"/>
                  </a:schemeClr>
                </a:solidFill>
                <a:latin typeface="Arial"/>
                <a:cs typeface="Arial"/>
              </a:rPr>
              <a:t>University college of engineering, BIT CAMPUS, Anna university,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a:solidFill>
                  <a:srgbClr val="0070C0"/>
                </a:solidFill>
                <a:latin typeface="Arial" panose="020B0604020202020204" pitchFamily="34" charset="0"/>
              </a:rPr>
              <a:t>RAMAR</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mc:AlternateContent xmlns:mc="http://schemas.openxmlformats.org/markup-compatibility/2006" xmlns:p14="http://schemas.microsoft.com/office/powerpoint/2010/main">
    <mc:Choice Requires="p14">
      <p:transition spd="slow" p14:dur="2000" advTm="200831"/>
    </mc:Choice>
    <mc:Fallback xmlns="">
      <p:transition spd="slow" advTm="2008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a:t>
            </a:r>
            <a:r>
              <a:rPr lang="en-US" b="1" dirty="0">
                <a:solidFill>
                  <a:srgbClr val="0D0D0D"/>
                </a:solidFill>
                <a:latin typeface="Söhne"/>
              </a:rPr>
              <a:t>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UCI Heart Disease Dataset</a:t>
            </a:r>
          </a:p>
          <a:p>
            <a:pPr marL="742950" lvl="1" indent="-285750" algn="l">
              <a:buFont typeface="+mj-lt"/>
              <a:buAutoNum type="arabicPeriod"/>
            </a:pPr>
            <a:r>
              <a:rPr lang="en-US" i="0" dirty="0">
                <a:solidFill>
                  <a:srgbClr val="0D0D0D"/>
                </a:solidFill>
                <a:effectLst/>
                <a:latin typeface="Söhne"/>
              </a:rPr>
              <a:t>Framingham Heart Study Dataset </a:t>
            </a:r>
          </a:p>
          <a:p>
            <a:pPr marL="742950" lvl="1" indent="-285750" algn="l">
              <a:buFont typeface="+mj-lt"/>
              <a:buAutoNum type="arabicPeriod"/>
            </a:pPr>
            <a:r>
              <a:rPr lang="en-US" i="0" dirty="0">
                <a:solidFill>
                  <a:srgbClr val="0D0D0D"/>
                </a:solidFill>
                <a:effectLst/>
                <a:latin typeface="Söhne"/>
              </a:rPr>
              <a:t>Cleveland Heart Disease Dataset</a:t>
            </a: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"Prediction of heart disease using machine learning algorithms" by </a:t>
            </a:r>
            <a:r>
              <a:rPr lang="en-US" i="0" dirty="0" err="1">
                <a:solidFill>
                  <a:srgbClr val="0D0D0D"/>
                </a:solidFill>
                <a:effectLst/>
                <a:latin typeface="Söhne"/>
              </a:rPr>
              <a:t>Moustafa</a:t>
            </a:r>
            <a:r>
              <a:rPr lang="en-US" i="0" dirty="0">
                <a:solidFill>
                  <a:srgbClr val="0D0D0D"/>
                </a:solidFill>
                <a:effectLst/>
                <a:latin typeface="Söhne"/>
              </a:rPr>
              <a:t>, Ahmed M. et al</a:t>
            </a:r>
          </a:p>
          <a:p>
            <a:pPr marL="742950" lvl="1" indent="-285750" algn="l">
              <a:buFont typeface="+mj-lt"/>
              <a:buAutoNum type="arabicPeriod"/>
            </a:pPr>
            <a:r>
              <a:rPr lang="en-US" i="0" dirty="0">
                <a:solidFill>
                  <a:srgbClr val="0D0D0D"/>
                </a:solidFill>
                <a:effectLst/>
                <a:latin typeface="Söhne"/>
              </a:rPr>
              <a:t>"Heart Disease Prediction System using Data Mining Technique" by </a:t>
            </a:r>
            <a:r>
              <a:rPr lang="en-US" i="0" dirty="0" err="1">
                <a:solidFill>
                  <a:srgbClr val="0D0D0D"/>
                </a:solidFill>
                <a:effectLst/>
                <a:latin typeface="Söhne"/>
              </a:rPr>
              <a:t>Gade</a:t>
            </a:r>
            <a:r>
              <a:rPr lang="en-US" i="0" dirty="0">
                <a:solidFill>
                  <a:srgbClr val="0D0D0D"/>
                </a:solidFill>
                <a:effectLst/>
                <a:latin typeface="Söhne"/>
              </a:rPr>
              <a:t> and Jadhav</a:t>
            </a:r>
          </a:p>
          <a:p>
            <a:pPr marL="742950" lvl="1" indent="-285750" algn="l">
              <a:buFont typeface="+mj-lt"/>
              <a:buAutoNum type="arabicPeriod"/>
            </a:pPr>
            <a:r>
              <a:rPr lang="en-US" i="0" dirty="0">
                <a:solidFill>
                  <a:srgbClr val="0D0D0D"/>
                </a:solidFill>
                <a:effectLst/>
                <a:latin typeface="Söhne"/>
              </a:rPr>
              <a:t>"Predicting Heart Disease Using Decision Tree Learning" by Michael T. Kassahun et al</a:t>
            </a:r>
          </a:p>
          <a:p>
            <a:pPr algn="l">
              <a:buFont typeface="+mj-lt"/>
              <a:buAutoNum type="arabicPeriod"/>
            </a:pPr>
            <a:r>
              <a:rPr lang="en-US" b="1" i="0" dirty="0">
                <a:solidFill>
                  <a:srgbClr val="0D0D0D"/>
                </a:solidFill>
                <a:effectLst/>
                <a:latin typeface="Söhne"/>
              </a:rPr>
              <a:t>ALGORITHMS AND TECHNIQUES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Logistic Regression</a:t>
            </a:r>
          </a:p>
          <a:p>
            <a:pPr marL="742950" lvl="1" indent="-285750" algn="l">
              <a:buFont typeface="+mj-lt"/>
              <a:buAutoNum type="arabicPeriod"/>
            </a:pPr>
            <a:r>
              <a:rPr lang="en-US" i="0" dirty="0">
                <a:solidFill>
                  <a:srgbClr val="0D0D0D"/>
                </a:solidFill>
                <a:effectLst/>
                <a:latin typeface="Söhne"/>
              </a:rPr>
              <a:t>Random Forest</a:t>
            </a:r>
          </a:p>
          <a:p>
            <a:pPr marL="742950" lvl="1" indent="-285750" algn="l">
              <a:buFont typeface="+mj-lt"/>
              <a:buAutoNum type="arabicPeriod"/>
            </a:pPr>
            <a:r>
              <a:rPr lang="en-US" i="0" dirty="0">
                <a:solidFill>
                  <a:srgbClr val="0D0D0D"/>
                </a:solidFill>
                <a:effectLst/>
                <a:latin typeface="Söhne"/>
              </a:rPr>
              <a:t>Support Vector Machines (SVM</a:t>
            </a:r>
            <a:r>
              <a:rPr lang="en-US" dirty="0">
                <a:solidFill>
                  <a:srgbClr val="0D0D0D"/>
                </a:solidFill>
                <a:latin typeface="Söhne"/>
              </a:rPr>
              <a:t>)</a:t>
            </a:r>
            <a:endParaRPr lang="en-US" i="0" dirty="0">
              <a:solidFill>
                <a:srgbClr val="0D0D0D"/>
              </a:solidFill>
              <a:effectLst/>
              <a:latin typeface="Söhne"/>
            </a:endParaRPr>
          </a:p>
          <a:p>
            <a:pPr marL="742950" lvl="1" indent="-285750" algn="l">
              <a:buFont typeface="+mj-lt"/>
              <a:buAutoNum type="arabicPeriod"/>
            </a:pPr>
            <a:r>
              <a:rPr lang="en-US" i="0" dirty="0">
                <a:solidFill>
                  <a:srgbClr val="0D0D0D"/>
                </a:solidFill>
                <a:effectLst/>
                <a:latin typeface="Söhne"/>
              </a:rPr>
              <a:t>Neural Networks</a:t>
            </a:r>
          </a:p>
          <a:p>
            <a:pPr algn="l">
              <a:buFont typeface="+mj-lt"/>
              <a:buAutoNum type="arabicPeriod"/>
            </a:pPr>
            <a:r>
              <a:rPr lang="en-US" b="1" i="0" dirty="0">
                <a:solidFill>
                  <a:srgbClr val="0D0D0D"/>
                </a:solidFill>
                <a:effectLst/>
                <a:latin typeface="Söhne"/>
              </a:rPr>
              <a:t>FRAMEWORKS AND LIBRARIES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Scikit-learn</a:t>
            </a:r>
            <a:r>
              <a:rPr lang="en-US" dirty="0">
                <a:solidFill>
                  <a:srgbClr val="0D0D0D"/>
                </a:solidFill>
                <a:latin typeface="Söhne"/>
              </a:rPr>
              <a:t>.</a:t>
            </a:r>
            <a:r>
              <a:rPr lang="en-US" i="0" dirty="0">
                <a:solidFill>
                  <a:srgbClr val="0D0D0D"/>
                </a:solidFill>
                <a:effectLst/>
                <a:latin typeface="Söhne"/>
              </a:rPr>
              <a:t> </a:t>
            </a:r>
          </a:p>
          <a:p>
            <a:pPr marL="742950" lvl="1" indent="-285750" algn="l">
              <a:buFont typeface="+mj-lt"/>
              <a:buAutoNum type="arabicPeriod"/>
            </a:pPr>
            <a:r>
              <a:rPr lang="en-US" i="0" dirty="0">
                <a:solidFill>
                  <a:srgbClr val="0D0D0D"/>
                </a:solidFill>
                <a:effectLst/>
                <a:latin typeface="Söhne"/>
              </a:rPr>
              <a:t>TensorFlow and </a:t>
            </a:r>
            <a:r>
              <a:rPr lang="en-US" i="0" dirty="0" err="1">
                <a:solidFill>
                  <a:srgbClr val="0D0D0D"/>
                </a:solidFill>
                <a:effectLst/>
                <a:latin typeface="Söhne"/>
              </a:rPr>
              <a:t>Keras</a:t>
            </a:r>
            <a:r>
              <a:rPr lang="en-US" i="0" dirty="0">
                <a:solidFill>
                  <a:srgbClr val="0D0D0D"/>
                </a:solidFill>
                <a:effectLst/>
                <a:latin typeface="Söhne"/>
              </a:rPr>
              <a:t>.</a:t>
            </a:r>
          </a:p>
          <a:p>
            <a:pPr marL="742950" lvl="1" indent="-285750" algn="l">
              <a:buFont typeface="+mj-lt"/>
              <a:buAutoNum type="arabicPeriod"/>
            </a:pPr>
            <a:r>
              <a:rPr lang="en-US" i="0" dirty="0" err="1">
                <a:solidFill>
                  <a:srgbClr val="0D0D0D"/>
                </a:solidFill>
                <a:effectLst/>
                <a:latin typeface="Söhne"/>
              </a:rPr>
              <a:t>PyTorch</a:t>
            </a:r>
            <a:r>
              <a:rPr lang="en-US"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lnSpc>
                <a:spcPct val="100000"/>
              </a:lnSpc>
            </a:pP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85000" lnSpcReduction="20000"/>
          </a:bodyPr>
          <a:lstStyle/>
          <a:p>
            <a:pPr>
              <a:lnSpc>
                <a:spcPct val="170000"/>
              </a:lnSpc>
            </a:pPr>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540773" y="3429000"/>
            <a:ext cx="11523407" cy="823034"/>
          </a:xfrm>
        </p:spPr>
        <p:txBody>
          <a:bodyPr>
            <a:normAutofit lnSpcReduction="10000"/>
          </a:bodyPr>
          <a:lstStyle/>
          <a:p>
            <a:r>
              <a:rPr lang="en-US" sz="2800" b="1" dirty="0">
                <a:latin typeface="Arial"/>
                <a:ea typeface="+mj-lt"/>
                <a:cs typeface="Arial"/>
              </a:rPr>
              <a:t>Link</a:t>
            </a:r>
            <a:r>
              <a:rPr lang="en-US" sz="2800" b="1" dirty="0">
                <a:solidFill>
                  <a:schemeClr val="accent1"/>
                </a:solidFill>
                <a:latin typeface="Arial"/>
                <a:ea typeface="+mj-lt"/>
                <a:cs typeface="Arial"/>
              </a:rPr>
              <a:t> :https://github.com/55061525/au810021102304_BalamuruganL.git</a:t>
            </a:r>
          </a:p>
          <a:p>
            <a:endParaRPr lang="en-US" sz="2800" b="1" dirty="0">
              <a:solidFill>
                <a:schemeClr val="accent1"/>
              </a:solidFill>
              <a:latin typeface="Arial"/>
              <a:ea typeface="+mj-lt"/>
              <a:cs typeface="Arial"/>
            </a:endParaRPr>
          </a:p>
          <a:p>
            <a:endParaRPr lang="en-US" sz="2800" b="1" dirty="0">
              <a:solidFill>
                <a:schemeClr val="accent1"/>
              </a:solidFill>
              <a:latin typeface="Arial"/>
              <a:ea typeface="+mj-lt"/>
              <a:cs typeface="Arial"/>
            </a:endParaRPr>
          </a:p>
          <a:p>
            <a:endParaRPr lang="en-US" sz="2800" b="1" u="sng" dirty="0">
              <a:solidFill>
                <a:schemeClr val="accent1"/>
              </a:solidFill>
              <a:latin typeface="Arial"/>
              <a:ea typeface="+mj-lt"/>
              <a:cs typeface="Arial"/>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F7DDAD04-94D7-0F02-D36F-DD2D9F2F20B0}"/>
              </a:ext>
            </a:extLst>
          </p:cNvPr>
          <p:cNvSpPr txBox="1"/>
          <p:nvPr/>
        </p:nvSpPr>
        <p:spPr>
          <a:xfrm>
            <a:off x="1091381" y="4687218"/>
            <a:ext cx="10756490" cy="523220"/>
          </a:xfrm>
          <a:prstGeom prst="rect">
            <a:avLst/>
          </a:prstGeom>
          <a:noFill/>
        </p:spPr>
        <p:txBody>
          <a:bodyPr wrap="square">
            <a:spAutoFit/>
          </a:bodyPr>
          <a:lstStyle/>
          <a:p>
            <a:r>
              <a:rPr lang="en-IN" sz="2800" b="1" dirty="0">
                <a:solidFill>
                  <a:schemeClr val="tx1">
                    <a:lumMod val="95000"/>
                    <a:lumOff val="5000"/>
                  </a:schemeClr>
                </a:solidFill>
              </a:rPr>
              <a:t>YouTube </a:t>
            </a:r>
            <a:r>
              <a:rPr lang="en-IN" sz="2800" b="1" dirty="0" err="1">
                <a:solidFill>
                  <a:schemeClr val="tx1">
                    <a:lumMod val="95000"/>
                    <a:lumOff val="5000"/>
                  </a:schemeClr>
                </a:solidFill>
              </a:rPr>
              <a:t>link:</a:t>
            </a:r>
            <a:r>
              <a:rPr lang="en-IN" sz="2800" b="1" dirty="0" err="1">
                <a:solidFill>
                  <a:srgbClr val="0070C0"/>
                </a:solidFill>
              </a:rPr>
              <a:t>https</a:t>
            </a:r>
            <a:r>
              <a:rPr lang="en-IN" sz="2800" b="1" dirty="0">
                <a:solidFill>
                  <a:srgbClr val="0070C0"/>
                </a:solidFill>
              </a:rPr>
              <a:t>://youtu.be/5aSFlSdIawI?si=wgTkoR2zO17wiRMX</a:t>
            </a:r>
          </a:p>
        </p:txBody>
      </p:sp>
    </p:spTree>
    <p:extLst>
      <p:ext uri="{BB962C8B-B14F-4D97-AF65-F5344CB8AC3E}">
        <p14:creationId xmlns:p14="http://schemas.microsoft.com/office/powerpoint/2010/main" val="2397446779"/>
      </p:ext>
    </p:extLst>
  </p:cSld>
  <p:clrMapOvr>
    <a:masterClrMapping/>
  </p:clrMapOvr>
  <mc:AlternateContent xmlns:mc="http://schemas.openxmlformats.org/markup-compatibility/2006" xmlns:p14="http://schemas.microsoft.com/office/powerpoint/2010/main">
    <mc:Choice Requires="p14">
      <p:transition spd="slow" p14:dur="2000" advTm="10115"/>
    </mc:Choice>
    <mc:Fallback xmlns="">
      <p:transition spd="slow" advTm="1011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Media1.5">
            <a:hlinkClick r:id="" action="ppaction://media"/>
            <a:extLst>
              <a:ext uri="{FF2B5EF4-FFF2-40B4-BE49-F238E27FC236}">
                <a16:creationId xmlns:a16="http://schemas.microsoft.com/office/drawing/2014/main" id="{9C812B30-0462-FE77-BE95-547CFA5CBE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9952" y="1951328"/>
            <a:ext cx="8082116" cy="4062123"/>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1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mj-lt"/>
              <a:buAutoNum type="arabicPeriod"/>
            </a:pPr>
            <a:r>
              <a:rPr lang="en-US" sz="2000" i="0" dirty="0">
                <a:solidFill>
                  <a:srgbClr val="0D0D0D"/>
                </a:solidFill>
                <a:effectLst/>
                <a:latin typeface="Söhne"/>
              </a:rPr>
              <a:t>Personalized Medicine.</a:t>
            </a:r>
          </a:p>
          <a:p>
            <a:pPr algn="just">
              <a:lnSpc>
                <a:spcPct val="100000"/>
              </a:lnSpc>
              <a:buFont typeface="+mj-lt"/>
              <a:buAutoNum type="arabicPeriod"/>
            </a:pPr>
            <a:r>
              <a:rPr lang="en-US" sz="2000" i="0" dirty="0">
                <a:solidFill>
                  <a:srgbClr val="0D0D0D"/>
                </a:solidFill>
                <a:effectLst/>
                <a:latin typeface="Söhne"/>
              </a:rPr>
              <a:t>Integration of Wearable Devices.</a:t>
            </a:r>
          </a:p>
          <a:p>
            <a:pPr algn="just">
              <a:lnSpc>
                <a:spcPct val="100000"/>
              </a:lnSpc>
              <a:buFont typeface="+mj-lt"/>
              <a:buAutoNum type="arabicPeriod"/>
            </a:pPr>
            <a:r>
              <a:rPr lang="en-US" sz="2000" i="0" dirty="0">
                <a:solidFill>
                  <a:srgbClr val="0D0D0D"/>
                </a:solidFill>
                <a:effectLst/>
                <a:latin typeface="Söhne"/>
              </a:rPr>
              <a:t>Artificial Intelligence and Big Data Analytics. </a:t>
            </a:r>
          </a:p>
          <a:p>
            <a:pPr algn="just">
              <a:lnSpc>
                <a:spcPct val="100000"/>
              </a:lnSpc>
              <a:buFont typeface="+mj-lt"/>
              <a:buAutoNum type="arabicPeriod"/>
            </a:pPr>
            <a:r>
              <a:rPr lang="en-US" sz="2000" i="0" dirty="0">
                <a:solidFill>
                  <a:srgbClr val="0D0D0D"/>
                </a:solidFill>
                <a:effectLst/>
                <a:latin typeface="Söhne"/>
              </a:rPr>
              <a:t>Predictive Biomarkers.</a:t>
            </a:r>
          </a:p>
          <a:p>
            <a:pPr algn="just">
              <a:lnSpc>
                <a:spcPct val="100000"/>
              </a:lnSpc>
              <a:buFont typeface="+mj-lt"/>
              <a:buAutoNum type="arabicPeriod"/>
            </a:pPr>
            <a:r>
              <a:rPr lang="en-US" sz="2000" i="0" dirty="0">
                <a:solidFill>
                  <a:srgbClr val="0D0D0D"/>
                </a:solidFill>
                <a:effectLst/>
                <a:latin typeface="Söhne"/>
              </a:rPr>
              <a:t>Integration of Multi-omics Data.</a:t>
            </a:r>
          </a:p>
          <a:p>
            <a:pPr algn="just">
              <a:lnSpc>
                <a:spcPct val="100000"/>
              </a:lnSpc>
              <a:buFont typeface="+mj-lt"/>
              <a:buAutoNum type="arabicPeriod"/>
            </a:pPr>
            <a:r>
              <a:rPr lang="en-US" sz="2000" i="0" dirty="0">
                <a:solidFill>
                  <a:srgbClr val="0D0D0D"/>
                </a:solidFill>
                <a:effectLst/>
                <a:latin typeface="Söhne"/>
              </a:rPr>
              <a:t>Telemedicine and Remote Monitoring.</a:t>
            </a:r>
          </a:p>
          <a:p>
            <a:pPr algn="just">
              <a:lnSpc>
                <a:spcPct val="100000"/>
              </a:lnSpc>
              <a:buFont typeface="+mj-lt"/>
              <a:buAutoNum type="arabicPeriod"/>
            </a:pPr>
            <a:r>
              <a:rPr lang="en-US" sz="2000" i="0" dirty="0">
                <a:solidFill>
                  <a:srgbClr val="0D0D0D"/>
                </a:solidFill>
                <a:effectLst/>
                <a:latin typeface="Söhne"/>
              </a:rPr>
              <a:t>Social Determinants of Health.</a:t>
            </a:r>
          </a:p>
          <a:p>
            <a:pPr algn="just">
              <a:lnSpc>
                <a:spcPct val="100000"/>
              </a:lnSpc>
              <a:buFont typeface="+mj-lt"/>
              <a:buAutoNum type="arabicPeriod"/>
            </a:pPr>
            <a:r>
              <a:rPr lang="en-US" sz="2000"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1356</TotalTime>
  <Words>907</Words>
  <Application>Microsoft Office PowerPoint</Application>
  <PresentationFormat>Widescreen</PresentationFormat>
  <Paragraphs>91</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bbala27116@gmail.com</cp:lastModifiedBy>
  <cp:revision>84</cp:revision>
  <dcterms:created xsi:type="dcterms:W3CDTF">2021-04-26T07:43:48Z</dcterms:created>
  <dcterms:modified xsi:type="dcterms:W3CDTF">2024-04-23T16:41:54Z</dcterms:modified>
</cp:coreProperties>
</file>